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56" r:id="rId2"/>
    <p:sldId id="277" r:id="rId3"/>
    <p:sldId id="278" r:id="rId4"/>
    <p:sldId id="279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73" r:id="rId14"/>
    <p:sldId id="274" r:id="rId15"/>
    <p:sldId id="275" r:id="rId16"/>
    <p:sldId id="276" r:id="rId17"/>
    <p:sldId id="268" r:id="rId18"/>
    <p:sldId id="269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EA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27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7B39-38C1-43E8-B40B-A385AC04EA4A}" type="datetimeFigureOut">
              <a:rPr lang="uk-UA" smtClean="0"/>
              <a:pPr/>
              <a:t>23.06.2017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741D-95ED-49C2-ABEF-3426BFB513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0435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7B39-38C1-43E8-B40B-A385AC04EA4A}" type="datetimeFigureOut">
              <a:rPr lang="uk-UA" smtClean="0"/>
              <a:pPr/>
              <a:t>23.06.2017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741D-95ED-49C2-ABEF-3426BFB513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9319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7B39-38C1-43E8-B40B-A385AC04EA4A}" type="datetimeFigureOut">
              <a:rPr lang="uk-UA" smtClean="0"/>
              <a:pPr/>
              <a:t>23.06.2017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741D-95ED-49C2-ABEF-3426BFB513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82877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7B39-38C1-43E8-B40B-A385AC04EA4A}" type="datetimeFigureOut">
              <a:rPr lang="uk-UA" smtClean="0"/>
              <a:pPr/>
              <a:t>23.06.2017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741D-95ED-49C2-ABEF-3426BFB513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33461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7B39-38C1-43E8-B40B-A385AC04EA4A}" type="datetimeFigureOut">
              <a:rPr lang="uk-UA" smtClean="0"/>
              <a:pPr/>
              <a:t>23.06.2017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741D-95ED-49C2-ABEF-3426BFB513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7052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7B39-38C1-43E8-B40B-A385AC04EA4A}" type="datetimeFigureOut">
              <a:rPr lang="uk-UA" smtClean="0"/>
              <a:pPr/>
              <a:t>23.06.2017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741D-95ED-49C2-ABEF-3426BFB513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7119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7B39-38C1-43E8-B40B-A385AC04EA4A}" type="datetimeFigureOut">
              <a:rPr lang="uk-UA" smtClean="0"/>
              <a:pPr/>
              <a:t>23.06.2017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741D-95ED-49C2-ABEF-3426BFB513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962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7B39-38C1-43E8-B40B-A385AC04EA4A}" type="datetimeFigureOut">
              <a:rPr lang="uk-UA" smtClean="0"/>
              <a:pPr/>
              <a:t>23.06.2017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741D-95ED-49C2-ABEF-3426BFB513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5725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7B39-38C1-43E8-B40B-A385AC04EA4A}" type="datetimeFigureOut">
              <a:rPr lang="uk-UA" smtClean="0"/>
              <a:pPr/>
              <a:t>23.06.2017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741D-95ED-49C2-ABEF-3426BFB513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6503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7B39-38C1-43E8-B40B-A385AC04EA4A}" type="datetimeFigureOut">
              <a:rPr lang="uk-UA" smtClean="0"/>
              <a:pPr/>
              <a:t>23.06.2017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741D-95ED-49C2-ABEF-3426BFB513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6122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7B39-38C1-43E8-B40B-A385AC04EA4A}" type="datetimeFigureOut">
              <a:rPr lang="uk-UA" smtClean="0"/>
              <a:pPr/>
              <a:t>23.06.2017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741D-95ED-49C2-ABEF-3426BFB513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8606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47B39-38C1-43E8-B40B-A385AC04EA4A}" type="datetimeFigureOut">
              <a:rPr lang="uk-UA" smtClean="0"/>
              <a:pPr/>
              <a:t>23.06.2017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741D-95ED-49C2-ABEF-3426BFB513E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12387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488">
              <a:srgbClr val="00B0F0"/>
            </a:gs>
            <a:gs pos="45462">
              <a:srgbClr val="FFFF00"/>
            </a:gs>
            <a:gs pos="100000">
              <a:srgbClr val="CDC5C4"/>
            </a:gs>
            <a:gs pos="0">
              <a:srgbClr val="00B0F0"/>
            </a:gs>
            <a:gs pos="25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22748">
              <a:srgbClr val="00B0F0"/>
            </a:gs>
            <a:gs pos="90912">
              <a:srgbClr val="FFFF00"/>
            </a:gs>
            <a:gs pos="84000">
              <a:schemeClr val="accent1">
                <a:lumMod val="45000"/>
                <a:lumOff val="55000"/>
              </a:schemeClr>
            </a:gs>
            <a:gs pos="9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 smtClean="0"/>
              <a:t>Комунальний заклад освіти </a:t>
            </a:r>
            <a:br>
              <a:rPr lang="uk-UA" sz="2700" b="1" dirty="0" smtClean="0"/>
            </a:br>
            <a:r>
              <a:rPr lang="uk-UA" sz="2700" b="1" dirty="0" smtClean="0"/>
              <a:t>  « Навчально – виховний комплекс № 102 »</a:t>
            </a:r>
            <a:br>
              <a:rPr lang="uk-UA" sz="2700" b="1" dirty="0" smtClean="0"/>
            </a:br>
            <a:r>
              <a:rPr lang="uk-UA" sz="2700" b="1" dirty="0" smtClean="0"/>
              <a:t>середня загальноосвітня школа І – ІІІ ступенів –</a:t>
            </a:r>
            <a:br>
              <a:rPr lang="uk-UA" sz="2700" b="1" dirty="0" smtClean="0"/>
            </a:br>
            <a:r>
              <a:rPr lang="uk-UA" sz="2700" b="1" dirty="0" smtClean="0"/>
              <a:t> дошкільний заклад ( ясла – садок ) комбінованого типу </a:t>
            </a:r>
            <a:br>
              <a:rPr lang="uk-UA" sz="2700" b="1" dirty="0" smtClean="0"/>
            </a:br>
            <a:r>
              <a:rPr lang="uk-UA" sz="2700" b="1" dirty="0" smtClean="0"/>
              <a:t>Дніпровської міської ради</a:t>
            </a:r>
            <a:br>
              <a:rPr lang="uk-UA" sz="2700" b="1" dirty="0" smtClean="0"/>
            </a:br>
            <a:r>
              <a:rPr lang="uk-UA" sz="2700" b="1" dirty="0" smtClean="0"/>
              <a:t> Дитячий табір відпочинку « Струмок »</a:t>
            </a:r>
            <a:br>
              <a:rPr lang="uk-UA" sz="2700" b="1" dirty="0" smtClean="0"/>
            </a:br>
            <a:r>
              <a:rPr lang="uk-UA" sz="2700" b="1" dirty="0" smtClean="0"/>
              <a:t>( червень </a:t>
            </a:r>
            <a:r>
              <a:rPr lang="uk-UA" sz="2700" b="1" dirty="0" smtClean="0"/>
              <a:t>2017 </a:t>
            </a:r>
            <a:r>
              <a:rPr lang="uk-UA" sz="2700" b="1" dirty="0" smtClean="0"/>
              <a:t>р. )</a:t>
            </a:r>
            <a:br>
              <a:rPr lang="uk-UA" sz="2700" b="1" dirty="0" smtClean="0"/>
            </a:b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dirty="0" smtClean="0"/>
              <a:t>  </a:t>
            </a:r>
            <a:endParaRPr lang="uk-UA" dirty="0"/>
          </a:p>
        </p:txBody>
      </p:sp>
      <p:pic>
        <p:nvPicPr>
          <p:cNvPr id="5" name="Рисунок 4" descr="http://veseliymalish.ucoz.ru/_si/0/3520742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" t="36364" r="-8" b="-201"/>
          <a:stretch/>
        </p:blipFill>
        <p:spPr bwMode="auto">
          <a:xfrm>
            <a:off x="2869122" y="2603241"/>
            <a:ext cx="5857294" cy="39946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2243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152">
              <a:srgbClr val="FFFF00"/>
            </a:gs>
            <a:gs pos="63638">
              <a:srgbClr val="FFFF00"/>
            </a:gs>
            <a:gs pos="54560">
              <a:srgbClr val="C5DCF0"/>
            </a:gs>
            <a:gs pos="11000">
              <a:srgbClr val="FFFF00"/>
            </a:gs>
            <a:gs pos="88000">
              <a:schemeClr val="accent1">
                <a:lumMod val="45000"/>
                <a:lumOff val="55000"/>
              </a:schemeClr>
            </a:gs>
            <a:gs pos="22000">
              <a:schemeClr val="accent1"/>
            </a:gs>
            <a:gs pos="48636">
              <a:srgbClr val="957CC3"/>
            </a:gs>
            <a:gs pos="34000">
              <a:srgbClr val="00B050"/>
            </a:gs>
            <a:gs pos="52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17" y="223935"/>
            <a:ext cx="7995616" cy="2780522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B0F0"/>
                </a:solidFill>
              </a:rPr>
              <a:t>                </a:t>
            </a:r>
            <a:r>
              <a:rPr lang="uk-UA" sz="6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Нептуна</a:t>
            </a:r>
            <a:br>
              <a:rPr lang="uk-UA" sz="6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6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 smtClean="0">
                <a:solidFill>
                  <a:srgbClr val="00B0F0"/>
                </a:solidFill>
              </a:rPr>
              <a:t/>
            </a:r>
            <a:br>
              <a:rPr lang="uk-UA" b="1" i="1" dirty="0" smtClean="0">
                <a:solidFill>
                  <a:srgbClr val="00B0F0"/>
                </a:solidFill>
              </a:rPr>
            </a:br>
            <a:endParaRPr lang="uk-UA" b="1" i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1187532"/>
            <a:ext cx="11010900" cy="498943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Я – </a:t>
            </a:r>
            <a:r>
              <a:rPr lang="ru-RU" dirty="0" err="1"/>
              <a:t>цар</a:t>
            </a:r>
            <a:r>
              <a:rPr lang="ru-RU" dirty="0"/>
              <a:t> Нептун, </a:t>
            </a:r>
            <a:r>
              <a:rPr lang="uk-UA" dirty="0"/>
              <a:t>морів володар</a:t>
            </a:r>
          </a:p>
          <a:p>
            <a:pPr marL="0" indent="0">
              <a:buNone/>
            </a:pPr>
            <a:r>
              <a:rPr lang="uk-UA" dirty="0" smtClean="0"/>
              <a:t>і </a:t>
            </a:r>
            <a:r>
              <a:rPr lang="uk-UA" dirty="0"/>
              <a:t>всього, що в них є, господар.</a:t>
            </a:r>
          </a:p>
          <a:p>
            <a:pPr marL="0" indent="0">
              <a:buNone/>
            </a:pPr>
            <a:r>
              <a:rPr lang="uk-UA" dirty="0"/>
              <a:t>Моє багатство незчисленне. </a:t>
            </a:r>
          </a:p>
          <a:p>
            <a:pPr marL="0" indent="0">
              <a:buNone/>
            </a:pPr>
            <a:r>
              <a:rPr lang="uk-UA" dirty="0"/>
              <a:t>Ну, хто рівняється до мене?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26" t="36364" r="26176" b="10130"/>
          <a:stretch/>
        </p:blipFill>
        <p:spPr>
          <a:xfrm>
            <a:off x="959085" y="3309728"/>
            <a:ext cx="2829144" cy="3298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307" b="10303"/>
          <a:stretch/>
        </p:blipFill>
        <p:spPr>
          <a:xfrm>
            <a:off x="7055486" y="3682248"/>
            <a:ext cx="4342948" cy="2940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33" t="42404" r="13817"/>
          <a:stretch/>
        </p:blipFill>
        <p:spPr>
          <a:xfrm>
            <a:off x="7502793" y="223935"/>
            <a:ext cx="3401443" cy="327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9357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9505" y="-116378"/>
            <a:ext cx="12543905" cy="7057505"/>
          </a:xfrm>
          <a:gradFill flip="none" rotWithShape="1">
            <a:gsLst>
              <a:gs pos="2273">
                <a:srgbClr val="00B050"/>
              </a:gs>
              <a:gs pos="5000">
                <a:srgbClr val="FFC000"/>
              </a:gs>
              <a:gs pos="26000">
                <a:schemeClr val="accent1">
                  <a:lumMod val="45000"/>
                  <a:lumOff val="55000"/>
                </a:schemeClr>
              </a:gs>
              <a:gs pos="81000">
                <a:srgbClr val="FFFF00"/>
              </a:gs>
              <a:gs pos="55195">
                <a:srgbClr val="FFC000"/>
              </a:gs>
              <a:gs pos="21000">
                <a:srgbClr val="FFFF00"/>
              </a:gs>
              <a:gs pos="15000">
                <a:srgbClr val="78C7B8"/>
              </a:gs>
              <a:gs pos="32000">
                <a:srgbClr val="FFFF00"/>
              </a:gs>
              <a:gs pos="28000">
                <a:schemeClr val="accent1">
                  <a:lumMod val="45000"/>
                  <a:lumOff val="55000"/>
                </a:schemeClr>
              </a:gs>
              <a:gs pos="24000">
                <a:schemeClr val="accent4"/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r>
              <a:rPr lang="uk-UA" b="1" i="1" dirty="0">
                <a:solidFill>
                  <a:srgbClr val="00B0F0"/>
                </a:solidFill>
              </a:rPr>
              <a:t> </a:t>
            </a:r>
            <a:r>
              <a:rPr lang="uk-UA" b="1" i="1" dirty="0" smtClean="0">
                <a:solidFill>
                  <a:srgbClr val="00B0F0"/>
                </a:solidFill>
              </a:rPr>
              <a:t>                        </a:t>
            </a:r>
            <a:r>
              <a:rPr lang="uk-UA" sz="8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туризму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                                                              </a:t>
            </a:r>
            <a:r>
              <a:rPr lang="ru-RU" sz="1400" dirty="0" smtClean="0">
                <a:solidFill>
                  <a:srgbClr val="00B0F0"/>
                </a:solidFill>
              </a:rPr>
              <a:t/>
            </a:r>
            <a:br>
              <a:rPr lang="ru-RU" sz="1400" dirty="0" smtClean="0">
                <a:solidFill>
                  <a:srgbClr val="00B0F0"/>
                </a:solidFill>
              </a:rPr>
            </a:br>
            <a:r>
              <a:rPr lang="ru-RU" sz="1400" dirty="0">
                <a:solidFill>
                  <a:srgbClr val="00B0F0"/>
                </a:solidFill>
              </a:rPr>
              <a:t> </a:t>
            </a:r>
            <a:r>
              <a:rPr lang="ru-RU" sz="1400" dirty="0" smtClean="0">
                <a:solidFill>
                  <a:srgbClr val="00B0F0"/>
                </a:solidFill>
              </a:rPr>
              <a:t>                                                                                                                                          </a:t>
            </a:r>
            <a:br>
              <a:rPr lang="ru-RU" sz="1400" dirty="0" smtClean="0">
                <a:solidFill>
                  <a:srgbClr val="00B0F0"/>
                </a:solidFill>
              </a:rPr>
            </a:br>
            <a:r>
              <a:rPr lang="ru-RU" sz="1400" dirty="0">
                <a:solidFill>
                  <a:srgbClr val="00B0F0"/>
                </a:solidFill>
              </a:rPr>
              <a:t/>
            </a:r>
            <a:br>
              <a:rPr lang="ru-RU" sz="1400" dirty="0">
                <a:solidFill>
                  <a:srgbClr val="00B0F0"/>
                </a:solidFill>
              </a:rPr>
            </a:br>
            <a:r>
              <a:rPr lang="ru-RU" sz="1400" dirty="0" smtClean="0">
                <a:solidFill>
                  <a:srgbClr val="00B0F0"/>
                </a:solidFill>
              </a:rPr>
              <a:t>                             </a:t>
            </a:r>
            <a:br>
              <a:rPr lang="ru-RU" sz="1400" dirty="0" smtClean="0">
                <a:solidFill>
                  <a:srgbClr val="00B0F0"/>
                </a:solidFill>
              </a:rPr>
            </a:br>
            <a:r>
              <a:rPr lang="ru-RU" sz="2700" dirty="0" smtClean="0">
                <a:solidFill>
                  <a:srgbClr val="00B0F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ru-RU" sz="2700" dirty="0" smtClean="0">
                <a:solidFill>
                  <a:srgbClr val="00B0F0"/>
                </a:solidFill>
              </a:rPr>
            </a:br>
            <a:r>
              <a:rPr lang="ru-RU" sz="2700" dirty="0">
                <a:solidFill>
                  <a:srgbClr val="00B0F0"/>
                </a:solidFill>
              </a:rPr>
              <a:t> </a:t>
            </a:r>
            <a:r>
              <a:rPr lang="ru-RU" sz="2700" dirty="0" smtClean="0">
                <a:solidFill>
                  <a:srgbClr val="00B0F0"/>
                </a:solidFill>
              </a:rPr>
              <a:t>                                                                                                                          </a:t>
            </a:r>
            <a:br>
              <a:rPr lang="ru-RU" sz="2700" dirty="0" smtClean="0">
                <a:solidFill>
                  <a:srgbClr val="00B0F0"/>
                </a:solidFill>
              </a:rPr>
            </a:br>
            <a:r>
              <a:rPr lang="ru-RU" sz="2700" dirty="0">
                <a:solidFill>
                  <a:srgbClr val="00B0F0"/>
                </a:solidFill>
              </a:rPr>
              <a:t> </a:t>
            </a:r>
            <a:r>
              <a:rPr lang="ru-RU" sz="2700" dirty="0" smtClean="0">
                <a:solidFill>
                  <a:srgbClr val="00B0F0"/>
                </a:solidFill>
              </a:rPr>
              <a:t>                                                                                                                          </a:t>
            </a:r>
            <a:br>
              <a:rPr lang="ru-RU" sz="2700" dirty="0" smtClean="0">
                <a:solidFill>
                  <a:srgbClr val="00B0F0"/>
                </a:solidFill>
              </a:rPr>
            </a:br>
            <a:r>
              <a:rPr lang="ru-RU" sz="2700" dirty="0">
                <a:solidFill>
                  <a:srgbClr val="00B0F0"/>
                </a:solidFill>
              </a:rPr>
              <a:t> </a:t>
            </a:r>
            <a:r>
              <a:rPr lang="ru-RU" sz="2700" dirty="0" smtClean="0">
                <a:solidFill>
                  <a:srgbClr val="00B0F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ru-RU" sz="2700" dirty="0" smtClean="0">
                <a:solidFill>
                  <a:srgbClr val="00B0F0"/>
                </a:solidFill>
              </a:rPr>
            </a:br>
            <a:r>
              <a:rPr lang="ru-RU" sz="2700" dirty="0">
                <a:solidFill>
                  <a:srgbClr val="00B0F0"/>
                </a:solidFill>
              </a:rPr>
              <a:t> </a:t>
            </a:r>
            <a:r>
              <a:rPr lang="ru-RU" sz="2700" dirty="0" smtClean="0">
                <a:solidFill>
                  <a:srgbClr val="00B0F0"/>
                </a:solidFill>
              </a:rPr>
              <a:t>                                                                                                                         </a:t>
            </a:r>
            <a:r>
              <a:rPr lang="ru-RU" sz="1400" dirty="0">
                <a:solidFill>
                  <a:srgbClr val="00B0F0"/>
                </a:solidFill>
              </a:rPr>
              <a:t/>
            </a:r>
            <a:br>
              <a:rPr lang="ru-RU" sz="1400" dirty="0">
                <a:solidFill>
                  <a:srgbClr val="00B0F0"/>
                </a:solidFill>
              </a:rPr>
            </a:br>
            <a:r>
              <a:rPr lang="ru-RU" sz="1400" dirty="0" smtClean="0">
                <a:solidFill>
                  <a:srgbClr val="00B0F0"/>
                </a:solidFill>
              </a:rPr>
              <a:t>                   </a:t>
            </a:r>
            <a:endParaRPr lang="uk-UA" sz="3600" b="1" i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007" y="2261062"/>
            <a:ext cx="11087793" cy="4372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по полю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відшукаєм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кульбабок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трішки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назбираєм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кульбабки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одна: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пухкенькі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Посміхаються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волошок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букетик.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над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кимось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пожартуєм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відберем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беретик.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нарвемо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трішки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нас букет,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пішки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511" r="2013"/>
          <a:stretch/>
        </p:blipFill>
        <p:spPr>
          <a:xfrm>
            <a:off x="7766462" y="1953490"/>
            <a:ext cx="3455718" cy="4552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8791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FFFF00"/>
            </a:gs>
            <a:gs pos="35000">
              <a:srgbClr val="FFFF00"/>
            </a:gs>
            <a:gs pos="62000">
              <a:schemeClr val="accent1">
                <a:lumMod val="45000"/>
                <a:lumOff val="55000"/>
              </a:schemeClr>
            </a:gs>
            <a:gs pos="32000">
              <a:srgbClr val="917CC4"/>
            </a:gs>
            <a:gs pos="76000">
              <a:schemeClr val="accent1">
                <a:lumMod val="60000"/>
                <a:lumOff val="40000"/>
              </a:schemeClr>
            </a:gs>
            <a:gs pos="70456">
              <a:srgbClr val="D3BF31"/>
            </a:gs>
            <a:gs pos="87000">
              <a:srgbClr val="FFFF00"/>
            </a:gs>
            <a:gs pos="59000">
              <a:srgbClr val="FFFF00"/>
            </a:gs>
            <a:gs pos="1000">
              <a:schemeClr val="accent1">
                <a:lumMod val="45000"/>
                <a:lumOff val="55000"/>
              </a:schemeClr>
            </a:gs>
            <a:gs pos="51000">
              <a:schemeClr val="accent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149" y="823269"/>
            <a:ext cx="10532706" cy="1718050"/>
          </a:xfrm>
        </p:spPr>
        <p:txBody>
          <a:bodyPr>
            <a:normAutofit fontScale="90000"/>
          </a:bodyPr>
          <a:lstStyle/>
          <a:p>
            <a:r>
              <a:rPr lang="uk-UA" sz="7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День театру</a:t>
            </a:r>
            <a:br>
              <a:rPr lang="uk-UA" sz="7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7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« Чарівна квітка »</a:t>
            </a:r>
            <a:br>
              <a:rPr lang="uk-UA" sz="7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7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181738" y="3368351"/>
            <a:ext cx="7091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595858"/>
              </a:solidFill>
              <a:latin typeface="Tahoma" panose="020B0604030504040204" pitchFamily="34" charset="0"/>
            </a:endParaRPr>
          </a:p>
          <a:p>
            <a:pPr algn="just"/>
            <a:r>
              <a:rPr lang="ru-RU" sz="1600" b="1" dirty="0">
                <a:solidFill>
                  <a:srgbClr val="595858"/>
                </a:solidFill>
                <a:latin typeface="Tahoma" panose="020B0604030504040204" pitchFamily="34" charset="0"/>
              </a:rPr>
              <a:t>                                                                                             </a:t>
            </a:r>
            <a:endParaRPr lang="ru-RU" sz="1600" b="1" i="0" dirty="0">
              <a:solidFill>
                <a:srgbClr val="595858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24" t="5673" r="15839" b="2355"/>
          <a:stretch/>
        </p:blipFill>
        <p:spPr>
          <a:xfrm>
            <a:off x="442334" y="2541319"/>
            <a:ext cx="3552632" cy="2569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03" t="4785" r="7857"/>
          <a:stretch/>
        </p:blipFill>
        <p:spPr>
          <a:xfrm>
            <a:off x="8317070" y="2541319"/>
            <a:ext cx="3595600" cy="2489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47" t="18528" b="33333"/>
          <a:stretch/>
        </p:blipFill>
        <p:spPr>
          <a:xfrm>
            <a:off x="4694397" y="3273349"/>
            <a:ext cx="2966209" cy="2971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50542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978">
              <a:srgbClr val="FFFF00"/>
            </a:gs>
            <a:gs pos="0">
              <a:srgbClr val="FFFF00"/>
            </a:gs>
            <a:gs pos="51522">
              <a:srgbClr val="FFFF00"/>
            </a:gs>
            <a:gs pos="2000">
              <a:srgbClr val="7030A0"/>
            </a:gs>
            <a:gs pos="83000">
              <a:srgbClr val="FFFF00"/>
            </a:gs>
            <a:gs pos="91670">
              <a:srgbClr val="AFEAFF"/>
            </a:gs>
            <a:gs pos="36000">
              <a:srgbClr val="FFFF00"/>
            </a:gs>
            <a:gs pos="46000">
              <a:srgbClr val="7030A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05" y="-665018"/>
            <a:ext cx="11673444" cy="2695699"/>
          </a:xfrm>
        </p:spPr>
        <p:txBody>
          <a:bodyPr>
            <a:noAutofit/>
          </a:bodyPr>
          <a:lstStyle/>
          <a:p>
            <a:r>
              <a:rPr lang="uk-UA" sz="5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5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5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День краси</a:t>
            </a:r>
            <a:r>
              <a:rPr lang="uk-UA" sz="5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Містер і міс загону »</a:t>
            </a:r>
            <a:endParaRPr lang="uk-UA" sz="54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931" y="4393871"/>
            <a:ext cx="2988018" cy="2241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1" r="6797"/>
          <a:stretch/>
        </p:blipFill>
        <p:spPr>
          <a:xfrm>
            <a:off x="8989621" y="4393871"/>
            <a:ext cx="2755074" cy="2235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75" b="6320"/>
          <a:stretch/>
        </p:blipFill>
        <p:spPr>
          <a:xfrm>
            <a:off x="4667003" y="4255196"/>
            <a:ext cx="2766950" cy="22371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64" t="8947" r="2012" b="34698"/>
          <a:stretch/>
        </p:blipFill>
        <p:spPr>
          <a:xfrm>
            <a:off x="2183571" y="1520040"/>
            <a:ext cx="7233561" cy="2569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439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56">
              <a:schemeClr val="accent1">
                <a:lumMod val="20000"/>
                <a:lumOff val="80000"/>
              </a:schemeClr>
            </a:gs>
            <a:gs pos="21978">
              <a:srgbClr val="FFFF00"/>
            </a:gs>
            <a:gs pos="0">
              <a:srgbClr val="FFFF00"/>
            </a:gs>
            <a:gs pos="51522">
              <a:schemeClr val="accent2">
                <a:lumMod val="40000"/>
                <a:lumOff val="60000"/>
              </a:schemeClr>
            </a:gs>
            <a:gs pos="86338">
              <a:srgbClr val="E0F762"/>
            </a:gs>
            <a:gs pos="34000">
              <a:schemeClr val="accent2">
                <a:lumMod val="40000"/>
                <a:lumOff val="60000"/>
              </a:schemeClr>
            </a:gs>
            <a:gs pos="83000">
              <a:srgbClr val="FFFF00"/>
            </a:gs>
            <a:gs pos="79000">
              <a:srgbClr val="AFEAFF"/>
            </a:gs>
            <a:gs pos="88000">
              <a:schemeClr val="accent2">
                <a:lumMod val="40000"/>
                <a:lumOff val="60000"/>
              </a:schemeClr>
            </a:gs>
            <a:gs pos="46000">
              <a:schemeClr val="accent1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День </a:t>
            </a:r>
            <a:r>
              <a:rPr lang="uk-UA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</a:t>
            </a:r>
            <a:r>
              <a:rPr lang="en-US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і безпеки 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880" y="1690688"/>
            <a:ext cx="5440778" cy="3056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47" b="10942"/>
          <a:stretch/>
        </p:blipFill>
        <p:spPr>
          <a:xfrm>
            <a:off x="5889003" y="1690688"/>
            <a:ext cx="5848733" cy="2631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9" t="8601" r="8928" b="16490"/>
          <a:stretch/>
        </p:blipFill>
        <p:spPr>
          <a:xfrm>
            <a:off x="3041406" y="4141105"/>
            <a:ext cx="5202503" cy="2497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0362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895484"/>
            </a:gs>
            <a:gs pos="21978">
              <a:srgbClr val="FFFF00"/>
            </a:gs>
            <a:gs pos="0">
              <a:srgbClr val="FFFF00"/>
            </a:gs>
            <a:gs pos="51522">
              <a:srgbClr val="FFFF00"/>
            </a:gs>
            <a:gs pos="76000">
              <a:srgbClr val="E0F762"/>
            </a:gs>
            <a:gs pos="34000">
              <a:srgbClr val="7030A0"/>
            </a:gs>
            <a:gs pos="83000">
              <a:schemeClr val="accent2">
                <a:lumMod val="40000"/>
                <a:lumOff val="60000"/>
              </a:schemeClr>
            </a:gs>
            <a:gs pos="72000">
              <a:srgbClr val="AFEAFF"/>
            </a:gs>
            <a:gs pos="36000">
              <a:srgbClr val="FFFF00"/>
            </a:gs>
            <a:gs pos="46000">
              <a:schemeClr val="accent6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8820" y="0"/>
            <a:ext cx="7372350" cy="1351065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День цікавих вражень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6089" y="4341456"/>
            <a:ext cx="4230162" cy="23761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69" t="12761" r="8539" b="11116"/>
          <a:stretch/>
        </p:blipFill>
        <p:spPr>
          <a:xfrm>
            <a:off x="313990" y="4003689"/>
            <a:ext cx="5391398" cy="2665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78" t="30476" r="23592" b="39567"/>
          <a:stretch/>
        </p:blipFill>
        <p:spPr>
          <a:xfrm>
            <a:off x="9759157" y="1750996"/>
            <a:ext cx="2054431" cy="20544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26"/>
          <a:stretch/>
        </p:blipFill>
        <p:spPr>
          <a:xfrm>
            <a:off x="6692142" y="1351065"/>
            <a:ext cx="1840430" cy="28168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11" t="29610" r="30065" b="28831"/>
          <a:stretch/>
        </p:blipFill>
        <p:spPr>
          <a:xfrm>
            <a:off x="426872" y="733864"/>
            <a:ext cx="1864426" cy="27449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12" t="25627" r="23900" b="37490"/>
          <a:stretch/>
        </p:blipFill>
        <p:spPr>
          <a:xfrm>
            <a:off x="3452258" y="1690898"/>
            <a:ext cx="1906055" cy="21145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23276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895484"/>
            </a:gs>
            <a:gs pos="21978">
              <a:schemeClr val="accent2">
                <a:lumMod val="40000"/>
                <a:lumOff val="60000"/>
              </a:schemeClr>
            </a:gs>
            <a:gs pos="0">
              <a:srgbClr val="FFFF00"/>
            </a:gs>
            <a:gs pos="51522">
              <a:srgbClr val="FFFF00"/>
            </a:gs>
            <a:gs pos="76000">
              <a:srgbClr val="E0F762"/>
            </a:gs>
            <a:gs pos="18000">
              <a:srgbClr val="7030A0"/>
            </a:gs>
            <a:gs pos="37000">
              <a:schemeClr val="accent2">
                <a:lumMod val="40000"/>
                <a:lumOff val="60000"/>
              </a:schemeClr>
            </a:gs>
            <a:gs pos="67000">
              <a:srgbClr val="AFEAFF"/>
            </a:gs>
            <a:gs pos="88000">
              <a:schemeClr val="accent2">
                <a:lumMod val="40000"/>
                <a:lumOff val="60000"/>
              </a:schemeClr>
            </a:gs>
            <a:gs pos="43000">
              <a:schemeClr val="accent5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26918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закриття « Веселі карамелі »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511" b="19654"/>
          <a:stretch/>
        </p:blipFill>
        <p:spPr>
          <a:xfrm>
            <a:off x="3849064" y="2701634"/>
            <a:ext cx="4291071" cy="3336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542"/>
          <a:stretch/>
        </p:blipFill>
        <p:spPr>
          <a:xfrm>
            <a:off x="7783159" y="4180113"/>
            <a:ext cx="3908715" cy="2329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585" r="26017"/>
          <a:stretch/>
        </p:blipFill>
        <p:spPr>
          <a:xfrm>
            <a:off x="297325" y="1626919"/>
            <a:ext cx="3934095" cy="3366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0076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978">
              <a:srgbClr val="FFFF00"/>
            </a:gs>
            <a:gs pos="0">
              <a:srgbClr val="FFFF00"/>
            </a:gs>
            <a:gs pos="51522">
              <a:srgbClr val="FFFF00"/>
            </a:gs>
            <a:gs pos="2000">
              <a:srgbClr val="7030A0"/>
            </a:gs>
            <a:gs pos="83000">
              <a:srgbClr val="FFFF00"/>
            </a:gs>
            <a:gs pos="91670">
              <a:srgbClr val="AFEAFF"/>
            </a:gs>
            <a:gs pos="36000">
              <a:srgbClr val="FFFF00"/>
            </a:gs>
            <a:gs pos="100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0820" y="134007"/>
            <a:ext cx="8563850" cy="1059173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                                 </a:t>
            </a:r>
            <a:r>
              <a:rPr lang="uk-UA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ГУРТКОВА РОБОТА</a:t>
            </a:r>
            <a:endParaRPr lang="uk-UA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230" y="430151"/>
            <a:ext cx="3293422" cy="2470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11718" r="15290" b="22176"/>
          <a:stretch/>
        </p:blipFill>
        <p:spPr>
          <a:xfrm>
            <a:off x="7897090" y="1496290"/>
            <a:ext cx="3515097" cy="2398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484532" y="4198215"/>
            <a:ext cx="109276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кінчик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пензлика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нанизане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                                                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Пташині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звички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вивчаєм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дикий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думок...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І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привчаєм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Несказанн́е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знаєм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там нема науки,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полотно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впаде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зробивши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             Де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вміло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38258" y="1016768"/>
            <a:ext cx="31838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він порахувати, </a:t>
            </a: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він пісні співати,</a:t>
            </a: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Малювати і писати,</a:t>
            </a: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Помилки перевіряти.</a:t>
            </a: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він листа прийняти,</a:t>
            </a: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другом швидко нас зв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язати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 багато чого може</a:t>
            </a:r>
          </a:p>
          <a:p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завжди нам допоможе!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4" r="6688" b="8341"/>
          <a:stretch/>
        </p:blipFill>
        <p:spPr>
          <a:xfrm>
            <a:off x="3238006" y="3929134"/>
            <a:ext cx="4490719" cy="2577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654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1">
                <a:lumMod val="5000"/>
                <a:lumOff val="95000"/>
              </a:schemeClr>
            </a:gs>
            <a:gs pos="33319">
              <a:srgbClr val="BDE29A"/>
            </a:gs>
            <a:gs pos="16000">
              <a:srgbClr val="FFFF00"/>
            </a:gs>
            <a:gs pos="23485">
              <a:srgbClr val="CFEAB9"/>
            </a:gs>
            <a:gs pos="39000">
              <a:srgbClr val="BDE29A"/>
            </a:gs>
            <a:gs pos="59000">
              <a:srgbClr val="FFFF00"/>
            </a:gs>
            <a:gs pos="60000">
              <a:srgbClr val="FFFF00"/>
            </a:gs>
            <a:gs pos="57000">
              <a:srgbClr val="92D05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745" y="63063"/>
            <a:ext cx="10597055" cy="1627626"/>
          </a:xfrm>
        </p:spPr>
        <p:txBody>
          <a:bodyPr>
            <a:normAutofit/>
          </a:bodyPr>
          <a:lstStyle/>
          <a:p>
            <a:r>
              <a:rPr lang="uk-UA" sz="3600" dirty="0"/>
              <a:t> </a:t>
            </a:r>
            <a:r>
              <a:rPr lang="uk-UA" sz="3600" dirty="0" smtClean="0"/>
              <a:t>                            </a:t>
            </a:r>
            <a:r>
              <a:rPr lang="uk-UA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 ТАБОРУ</a:t>
            </a:r>
            <a:endParaRPr lang="uk-UA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024981" y="-177974"/>
            <a:ext cx="6096000" cy="69942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05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4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4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4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1400" i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Сонце 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промінь нам </a:t>
            </a: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кидає,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подвір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ячко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гукає.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прийшов у табір знов.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  Добрий ранок !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  Будь здоров!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  тепер все по порядку :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Прошу стати на зарядку,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Гарно вправи ти роби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Фізкультуру полюби.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 за стіл!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Дізнатись час: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сніданок що у нас.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не сумно , ми не </a:t>
            </a:r>
            <a:r>
              <a:rPr lang="uk-UA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плачем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 співаємо і скачем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 куди : хто у походи,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 в кіно, хто на городи,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обід всі поспішаєм,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Сиру , йогурту бажаєм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біжимо – летимо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швиденько все з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їмо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Солодкий сон після обіду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Тихо, не буди сусіда.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Відпочив , награвсь доволі,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Нарвав квіточок у полі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"Вже додому йти пора !"–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Закричала дітвора 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62" b="40978"/>
          <a:stretch/>
        </p:blipFill>
        <p:spPr>
          <a:xfrm>
            <a:off x="986824" y="3901047"/>
            <a:ext cx="2448186" cy="2568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22" r="24708" b="19265"/>
          <a:stretch/>
        </p:blipFill>
        <p:spPr>
          <a:xfrm>
            <a:off x="7517917" y="1428525"/>
            <a:ext cx="4181146" cy="2152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84"/>
          <a:stretch/>
        </p:blipFill>
        <p:spPr>
          <a:xfrm>
            <a:off x="411482" y="1455735"/>
            <a:ext cx="4145310" cy="2098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51" b="17576"/>
          <a:stretch/>
        </p:blipFill>
        <p:spPr>
          <a:xfrm>
            <a:off x="8478982" y="3901047"/>
            <a:ext cx="2400298" cy="2637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927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95484"/>
            </a:gs>
            <a:gs pos="0">
              <a:srgbClr val="FFFF00"/>
            </a:gs>
            <a:gs pos="0">
              <a:srgbClr val="FFFF00"/>
            </a:gs>
            <a:gs pos="97000">
              <a:srgbClr val="FFFF00"/>
            </a:gs>
            <a:gs pos="44000">
              <a:srgbClr val="E0F762"/>
            </a:gs>
            <a:gs pos="66000">
              <a:schemeClr val="accent4"/>
            </a:gs>
            <a:gs pos="37000">
              <a:srgbClr val="FFFF00"/>
            </a:gs>
            <a:gs pos="67000">
              <a:schemeClr val="accent4"/>
            </a:gs>
            <a:gs pos="34000">
              <a:srgbClr val="FFFF00"/>
            </a:gs>
            <a:gs pos="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300"/>
            <a:ext cx="10515600" cy="98298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зустрічають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758" y="1097280"/>
            <a:ext cx="11883242" cy="5497830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                    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табору « Струмок »                                                 Педагог - організатор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Диннікова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Наталія Миколаївна                                         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Алшевська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Світлана Вікторівна</a:t>
            </a:r>
          </a:p>
          <a:p>
            <a:endParaRPr lang="uk-UA" dirty="0"/>
          </a:p>
          <a:p>
            <a:endParaRPr lang="uk-UA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Любі друзі!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Всіх, хто любить гратись, танцювати, радіти, інсценізувати казки, малювати,                займатися фізкультурою, вчитись працювати на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ютері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створювати красиві речі своїми руками, відпочивати на природі, чекає літній шкільний табір.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Гарного вам відпочинку!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386" y="1560318"/>
            <a:ext cx="1900051" cy="27945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4669" y="1535463"/>
            <a:ext cx="218709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46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95484"/>
            </a:gs>
            <a:gs pos="0">
              <a:srgbClr val="FFFF00"/>
            </a:gs>
            <a:gs pos="0">
              <a:srgbClr val="FFFF00"/>
            </a:gs>
            <a:gs pos="97000">
              <a:srgbClr val="FFFF00"/>
            </a:gs>
            <a:gs pos="44000">
              <a:srgbClr val="E0F762"/>
            </a:gs>
            <a:gs pos="85000">
              <a:schemeClr val="accent4">
                <a:lumMod val="40000"/>
                <a:lumOff val="60000"/>
              </a:schemeClr>
            </a:gs>
            <a:gs pos="37000">
              <a:srgbClr val="FFFF00"/>
            </a:gs>
            <a:gs pos="48000">
              <a:schemeClr val="accent4"/>
            </a:gs>
            <a:gs pos="29000">
              <a:schemeClr val="accent6">
                <a:lumMod val="40000"/>
                <a:lumOff val="60000"/>
              </a:schemeClr>
            </a:gs>
            <a:gs pos="47000">
              <a:schemeClr val="accent2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791" y="118667"/>
            <a:ext cx="9649279" cy="1009490"/>
          </a:xfrm>
        </p:spPr>
        <p:txBody>
          <a:bodyPr/>
          <a:lstStyle/>
          <a:p>
            <a:r>
              <a:rPr lang="uk-UA" dirty="0" smtClean="0"/>
              <a:t>               </a:t>
            </a: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Вихователі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64067" y="5011038"/>
            <a:ext cx="11221605" cy="1651020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Пасічна                              </a:t>
            </a:r>
            <a:r>
              <a:rPr lang="uk-UA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Владиченко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Черненко                                 Кравцова                      </a:t>
            </a:r>
          </a:p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Інна Іванівна                  Людмила Михайлівна          Світлана Михайлівна              Ганна Миколаївна 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737" y="1246238"/>
            <a:ext cx="2246107" cy="335199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9186" y="1264387"/>
            <a:ext cx="2259851" cy="3315698"/>
          </a:xfrm>
          <a:prstGeom prst="rect">
            <a:avLst/>
          </a:prstGeom>
        </p:spPr>
      </p:pic>
      <p:pic>
        <p:nvPicPr>
          <p:cNvPr id="6" name="Picture 12" descr="Фото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98" t="3823" b="6178"/>
          <a:stretch/>
        </p:blipFill>
        <p:spPr bwMode="auto">
          <a:xfrm>
            <a:off x="6339840" y="1246238"/>
            <a:ext cx="2275312" cy="3333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65" t="17143" r="10087" b="21039"/>
          <a:stretch/>
        </p:blipFill>
        <p:spPr>
          <a:xfrm>
            <a:off x="9311274" y="1264387"/>
            <a:ext cx="2502774" cy="3333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093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95484"/>
            </a:gs>
            <a:gs pos="0">
              <a:srgbClr val="FFFF00"/>
            </a:gs>
            <a:gs pos="78000">
              <a:schemeClr val="accent2">
                <a:lumMod val="60000"/>
                <a:lumOff val="40000"/>
              </a:schemeClr>
            </a:gs>
            <a:gs pos="25000">
              <a:srgbClr val="7030A0"/>
            </a:gs>
            <a:gs pos="44000">
              <a:srgbClr val="E0F762"/>
            </a:gs>
            <a:gs pos="70000">
              <a:schemeClr val="accent1">
                <a:lumMod val="60000"/>
                <a:lumOff val="40000"/>
              </a:schemeClr>
            </a:gs>
            <a:gs pos="37000">
              <a:srgbClr val="FFFF00"/>
            </a:gs>
            <a:gs pos="48000">
              <a:schemeClr val="accent4"/>
            </a:gs>
            <a:gs pos="57000">
              <a:srgbClr val="FFFF00"/>
            </a:gs>
            <a:gs pos="35000">
              <a:srgbClr val="FFFF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3879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Заходьте до нас на </a:t>
            </a:r>
            <a:r>
              <a:rPr lang="uk-UA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смаколики</a:t>
            </a: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910" y="1900052"/>
            <a:ext cx="11075670" cy="4786497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pPr marL="0" indent="0"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Кухаркам дякуємо зранку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За смак чудового сніданку!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Кухаркам дякувати слід –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Сьогодні гарний був обід!</a:t>
            </a:r>
          </a:p>
          <a:p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4" t="3918" r="4368" b="31577"/>
          <a:stretch/>
        </p:blipFill>
        <p:spPr>
          <a:xfrm>
            <a:off x="2990602" y="1436914"/>
            <a:ext cx="6210795" cy="2588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12"/>
          <a:stretch/>
        </p:blipFill>
        <p:spPr>
          <a:xfrm>
            <a:off x="221504" y="1920704"/>
            <a:ext cx="2579091" cy="4209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736" b="6666"/>
          <a:stretch/>
        </p:blipFill>
        <p:spPr>
          <a:xfrm>
            <a:off x="9356767" y="2137023"/>
            <a:ext cx="2715841" cy="3993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813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960">
              <a:srgbClr val="ADBFE3"/>
            </a:gs>
            <a:gs pos="66000">
              <a:schemeClr val="accent4"/>
            </a:gs>
            <a:gs pos="67000">
              <a:srgbClr val="7030A0"/>
            </a:gs>
            <a:gs pos="4000">
              <a:schemeClr val="accent2">
                <a:lumMod val="60000"/>
                <a:lumOff val="40000"/>
              </a:schemeClr>
            </a:gs>
            <a:gs pos="16000">
              <a:schemeClr val="accent2">
                <a:lumMod val="60000"/>
                <a:lumOff val="40000"/>
              </a:schemeClr>
            </a:gs>
            <a:gs pos="58000">
              <a:srgbClr val="00B050"/>
            </a:gs>
            <a:gs pos="81000">
              <a:srgbClr val="FFFF00"/>
            </a:gs>
            <a:gs pos="13000">
              <a:srgbClr val="FFFF00"/>
            </a:gs>
            <a:gs pos="51000">
              <a:schemeClr val="accent1">
                <a:lumMod val="45000"/>
                <a:lumOff val="55000"/>
              </a:schemeClr>
            </a:gs>
            <a:gs pos="9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67" y="4948990"/>
            <a:ext cx="4151175" cy="1269416"/>
          </a:xfrm>
        </p:spPr>
        <p:txBody>
          <a:bodyPr/>
          <a:lstStyle/>
          <a:p>
            <a:r>
              <a:rPr lang="uk-UA" b="1" i="1" dirty="0" smtClean="0"/>
              <a:t>                 </a:t>
            </a:r>
            <a:endParaRPr lang="uk-UA" b="1" i="1" dirty="0"/>
          </a:p>
        </p:txBody>
      </p:sp>
      <p:sp>
        <p:nvSpPr>
          <p:cNvPr id="8" name="Місце для вмісту 6"/>
          <p:cNvSpPr>
            <a:spLocks noGrp="1"/>
          </p:cNvSpPr>
          <p:nvPr/>
        </p:nvSpPr>
        <p:spPr>
          <a:xfrm>
            <a:off x="-3276600" y="5101390"/>
            <a:ext cx="9525000" cy="4217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22514" y="241076"/>
            <a:ext cx="11057906" cy="1687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b="1" i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42900" y="241075"/>
            <a:ext cx="11315701" cy="1239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i="1" dirty="0" smtClean="0"/>
              <a:t>    </a:t>
            </a:r>
            <a:r>
              <a:rPr lang="uk-UA" sz="6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 відкриття</a:t>
            </a:r>
            <a:endParaRPr lang="uk-UA" sz="6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7651805" y="4816655"/>
            <a:ext cx="527813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7828546" y="4934185"/>
            <a:ext cx="4042611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17484" y="1660133"/>
            <a:ext cx="10427427" cy="519786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                                          - Будь веселий!</a:t>
            </a:r>
          </a:p>
          <a:p>
            <a:pPr marL="0" indent="0">
              <a:buNone/>
            </a:pPr>
            <a:r>
              <a:rPr lang="uk-UA" dirty="0" smtClean="0"/>
              <a:t>                                                 - Завжди так!</a:t>
            </a:r>
          </a:p>
          <a:p>
            <a:pPr marL="0" indent="0">
              <a:buNone/>
            </a:pPr>
            <a:r>
              <a:rPr lang="uk-UA" dirty="0" smtClean="0"/>
              <a:t>                                                 - Будь бадьорий!</a:t>
            </a:r>
          </a:p>
          <a:p>
            <a:pPr marL="0" indent="0">
              <a:buNone/>
            </a:pPr>
            <a:r>
              <a:rPr lang="uk-UA" dirty="0" smtClean="0"/>
              <a:t>                                                 - Тільки так!</a:t>
            </a:r>
          </a:p>
          <a:p>
            <a:pPr marL="0" indent="0">
              <a:buNone/>
            </a:pPr>
            <a:r>
              <a:rPr lang="uk-UA" dirty="0" smtClean="0"/>
              <a:t>                                                 - Настрій – во!</a:t>
            </a:r>
          </a:p>
          <a:p>
            <a:pPr marL="0" indent="0">
              <a:buNone/>
            </a:pPr>
            <a:r>
              <a:rPr lang="uk-UA" dirty="0" smtClean="0"/>
              <a:t>                                                 - Погода – клас!</a:t>
            </a:r>
          </a:p>
          <a:p>
            <a:pPr marL="0" indent="0">
              <a:buNone/>
            </a:pPr>
            <a:r>
              <a:rPr lang="uk-UA" dirty="0" smtClean="0"/>
              <a:t>                                                 - Приєднайтеся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                 до </a:t>
            </a:r>
            <a:r>
              <a:rPr lang="uk-UA" dirty="0" smtClean="0"/>
              <a:t>нас</a:t>
            </a:r>
            <a:r>
              <a:rPr lang="uk-UA" dirty="0" smtClean="0"/>
              <a:t>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894" y="2507989"/>
            <a:ext cx="3986348" cy="3075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381" b="40952"/>
          <a:stretch/>
        </p:blipFill>
        <p:spPr>
          <a:xfrm>
            <a:off x="7394975" y="4418286"/>
            <a:ext cx="4381010" cy="207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89" t="21472"/>
          <a:stretch/>
        </p:blipFill>
        <p:spPr>
          <a:xfrm>
            <a:off x="7841008" y="673920"/>
            <a:ext cx="3217815" cy="3253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5918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rgbClr val="00B050"/>
            </a:gs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rmAutofit/>
          </a:bodyPr>
          <a:lstStyle/>
          <a:p>
            <a:r>
              <a:rPr lang="uk-UA" sz="7200" b="1" i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День знайомства</a:t>
            </a:r>
            <a:endParaRPr lang="uk-UA" sz="7200" b="1" i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682" y="2635135"/>
            <a:ext cx="4301836" cy="3225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04263" y="1562793"/>
            <a:ext cx="6349538" cy="47216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Ім'я-колір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ім'я-асоціація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«Давайте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познайомимося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Розкажи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мене»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«Моя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справа»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вміє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«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Ім'я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колі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Дорахуй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тридцяти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3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ECF43B"/>
            </a:gs>
            <a:gs pos="29000">
              <a:schemeClr val="accent6">
                <a:lumMod val="50000"/>
              </a:schemeClr>
            </a:gs>
            <a:gs pos="25000">
              <a:schemeClr val="accent2">
                <a:lumMod val="60000"/>
                <a:lumOff val="40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22748">
              <a:schemeClr val="accent1"/>
            </a:gs>
            <a:gs pos="81000">
              <a:srgbClr val="F9FC12"/>
            </a:gs>
            <a:gs pos="30000">
              <a:srgbClr val="FFFE02"/>
            </a:gs>
            <a:gs pos="43000">
              <a:srgbClr val="FFFF00"/>
            </a:gs>
            <a:gs pos="43000">
              <a:srgbClr val="00B0F0"/>
            </a:gs>
            <a:gs pos="61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384" y="2398816"/>
            <a:ext cx="11455373" cy="422761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uk-UA" sz="3600" b="1" i="1" dirty="0" smtClean="0">
                <a:solidFill>
                  <a:srgbClr val="00B0F0"/>
                </a:solidFill>
              </a:rPr>
              <a:t>   </a:t>
            </a:r>
            <a:br>
              <a:rPr lang="uk-UA" sz="3600" b="1" i="1" dirty="0" smtClean="0">
                <a:solidFill>
                  <a:srgbClr val="00B0F0"/>
                </a:solidFill>
              </a:rPr>
            </a:br>
            <a:r>
              <a:rPr lang="uk-UA" sz="3600" b="1" i="1" dirty="0">
                <a:solidFill>
                  <a:srgbClr val="00B0F0"/>
                </a:solidFill>
              </a:rPr>
              <a:t> </a:t>
            </a:r>
            <a:r>
              <a:rPr lang="uk-UA" sz="3600" b="1" i="1" dirty="0" smtClean="0">
                <a:solidFill>
                  <a:srgbClr val="00B0F0"/>
                </a:solidFill>
              </a:rPr>
              <a:t>                  </a:t>
            </a:r>
            <a:r>
              <a:rPr lang="uk-UA" sz="49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індіанця</a:t>
            </a:r>
            <a:br>
              <a:rPr lang="uk-UA" sz="49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9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Конкурсна програма</a:t>
            </a:r>
            <a:br>
              <a:rPr lang="uk-UA" sz="49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9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«Індіанське перо»</a:t>
            </a:r>
            <a:br>
              <a:rPr lang="uk-UA" sz="49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i="1" dirty="0">
                <a:solidFill>
                  <a:srgbClr val="00B0F0"/>
                </a:solidFill>
              </a:rPr>
              <a:t> </a:t>
            </a:r>
            <a:r>
              <a:rPr lang="uk-UA" sz="3600" b="1" i="1" dirty="0" smtClean="0">
                <a:solidFill>
                  <a:srgbClr val="00B0F0"/>
                </a:solidFill>
              </a:rPr>
              <a:t>                                             </a:t>
            </a:r>
            <a:r>
              <a:rPr lang="uk-UA" sz="1800" b="1" i="1" dirty="0" smtClean="0">
                <a:solidFill>
                  <a:srgbClr val="00B0F0"/>
                </a:solidFill>
              </a:rPr>
              <a:t>    </a:t>
            </a:r>
            <a:br>
              <a:rPr lang="uk-UA" sz="1800" b="1" i="1" dirty="0" smtClean="0">
                <a:solidFill>
                  <a:srgbClr val="00B0F0"/>
                </a:solidFill>
              </a:rPr>
            </a:br>
            <a:r>
              <a:rPr lang="uk-UA" sz="1800" b="1" i="1" dirty="0" smtClean="0">
                <a:solidFill>
                  <a:srgbClr val="00B0F0"/>
                </a:solidFill>
              </a:rPr>
              <a:t>                                                                                    </a:t>
            </a:r>
            <a:br>
              <a:rPr lang="uk-UA" sz="1800" b="1" i="1" dirty="0" smtClean="0">
                <a:solidFill>
                  <a:srgbClr val="00B0F0"/>
                </a:solidFill>
              </a:rPr>
            </a:br>
            <a:r>
              <a:rPr lang="uk-UA" sz="1800" b="1" i="1" dirty="0">
                <a:solidFill>
                  <a:srgbClr val="00B0F0"/>
                </a:solidFill>
              </a:rPr>
              <a:t> </a:t>
            </a:r>
            <a:r>
              <a:rPr lang="uk-UA" sz="1800" b="1" i="1" dirty="0" smtClean="0">
                <a:solidFill>
                  <a:srgbClr val="00B0F0"/>
                </a:solidFill>
              </a:rPr>
              <a:t>                    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зібралися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тут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сміливості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Веселитися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танцювати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посміхатися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Пора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 наш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Індіанську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i="1" dirty="0" smtClean="0">
                <a:solidFill>
                  <a:srgbClr val="00B0F0"/>
                </a:solidFill>
              </a:rPr>
              <a:t/>
            </a:r>
            <a:br>
              <a:rPr lang="uk-UA" sz="3600" b="1" i="1" dirty="0" smtClean="0">
                <a:solidFill>
                  <a:srgbClr val="00B0F0"/>
                </a:solidFill>
              </a:rPr>
            </a:br>
            <a:r>
              <a:rPr lang="uk-UA" sz="3600" b="1" i="1" dirty="0">
                <a:solidFill>
                  <a:srgbClr val="00B0F0"/>
                </a:solidFill>
              </a:rPr>
              <a:t/>
            </a:r>
            <a:br>
              <a:rPr lang="uk-UA" sz="3600" b="1" i="1" dirty="0">
                <a:solidFill>
                  <a:srgbClr val="00B0F0"/>
                </a:solidFill>
              </a:rPr>
            </a:br>
            <a:r>
              <a:rPr lang="uk-UA" sz="3600" b="1" i="1" dirty="0" smtClean="0">
                <a:solidFill>
                  <a:srgbClr val="00B0F0"/>
                </a:solidFill>
              </a:rPr>
              <a:t/>
            </a:r>
            <a:br>
              <a:rPr lang="uk-UA" sz="3600" b="1" i="1" dirty="0" smtClean="0">
                <a:solidFill>
                  <a:srgbClr val="00B0F0"/>
                </a:solidFill>
              </a:rPr>
            </a:br>
            <a:r>
              <a:rPr lang="uk-UA" sz="3600" b="1" i="1" dirty="0">
                <a:solidFill>
                  <a:srgbClr val="00B0F0"/>
                </a:solidFill>
              </a:rPr>
              <a:t/>
            </a:r>
            <a:br>
              <a:rPr lang="uk-UA" sz="3600" b="1" i="1" dirty="0">
                <a:solidFill>
                  <a:srgbClr val="00B0F0"/>
                </a:solidFill>
              </a:rPr>
            </a:br>
            <a:r>
              <a:rPr lang="uk-UA" sz="3600" b="1" i="1" dirty="0" smtClean="0">
                <a:solidFill>
                  <a:srgbClr val="00B0F0"/>
                </a:solidFill>
              </a:rPr>
              <a:t/>
            </a:r>
            <a:br>
              <a:rPr lang="uk-UA" sz="3600" b="1" i="1" dirty="0" smtClean="0">
                <a:solidFill>
                  <a:srgbClr val="00B0F0"/>
                </a:solidFill>
              </a:rPr>
            </a:br>
            <a:r>
              <a:rPr lang="uk-UA" sz="3600" b="1" i="1" dirty="0">
                <a:solidFill>
                  <a:srgbClr val="00B0F0"/>
                </a:solidFill>
              </a:rPr>
              <a:t/>
            </a:r>
            <a:br>
              <a:rPr lang="uk-UA" sz="3600" b="1" i="1" dirty="0">
                <a:solidFill>
                  <a:srgbClr val="00B0F0"/>
                </a:solidFill>
              </a:rPr>
            </a:br>
            <a:endParaRPr lang="uk-UA" sz="3600" b="1" i="1" dirty="0">
              <a:solidFill>
                <a:srgbClr val="00B0F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2263" y="527773"/>
            <a:ext cx="3542089" cy="2656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07" t="8139"/>
          <a:stretch/>
        </p:blipFill>
        <p:spPr>
          <a:xfrm>
            <a:off x="7748513" y="3516587"/>
            <a:ext cx="4051244" cy="3077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1" t="18009" b="16884"/>
          <a:stretch/>
        </p:blipFill>
        <p:spPr>
          <a:xfrm>
            <a:off x="344383" y="2576946"/>
            <a:ext cx="3387455" cy="404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668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5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35000">
              <a:srgbClr val="FFFF00"/>
            </a:gs>
            <a:gs pos="90912">
              <a:srgbClr val="FFFF00"/>
            </a:gs>
            <a:gs pos="82000">
              <a:srgbClr val="00B050"/>
            </a:gs>
            <a:gs pos="54530">
              <a:srgbClr val="FFFF00"/>
            </a:gs>
            <a:gs pos="70000">
              <a:schemeClr val="accent1">
                <a:lumMod val="45000"/>
                <a:lumOff val="55000"/>
              </a:schemeClr>
            </a:gs>
            <a:gs pos="9000">
              <a:schemeClr val="accent1">
                <a:lumMod val="40000"/>
                <a:lumOff val="60000"/>
              </a:schemeClr>
            </a:gs>
          </a:gsLst>
          <a:lin ang="9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386" y="0"/>
            <a:ext cx="10707414" cy="1941829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>
                <a:solidFill>
                  <a:srgbClr val="00B0F0"/>
                </a:solidFill>
              </a:rPr>
              <a:t>                         </a:t>
            </a:r>
            <a:br>
              <a:rPr lang="uk-UA" b="1" i="1" dirty="0" smtClean="0">
                <a:solidFill>
                  <a:srgbClr val="00B0F0"/>
                </a:solidFill>
              </a:rPr>
            </a:br>
            <a:r>
              <a:rPr lang="uk-UA" b="1" i="1" dirty="0">
                <a:solidFill>
                  <a:srgbClr val="00B0F0"/>
                </a:solidFill>
              </a:rPr>
              <a:t> </a:t>
            </a:r>
            <a:r>
              <a:rPr lang="uk-UA" b="1" i="1" dirty="0" smtClean="0">
                <a:solidFill>
                  <a:srgbClr val="00B0F0"/>
                </a:solidFill>
              </a:rPr>
              <a:t>                        </a:t>
            </a:r>
            <a:r>
              <a:rPr lang="uk-UA" sz="8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казки</a:t>
            </a:r>
            <a:br>
              <a:rPr lang="uk-UA" sz="8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8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88" t="3572"/>
          <a:stretch/>
        </p:blipFill>
        <p:spPr>
          <a:xfrm>
            <a:off x="513383" y="2104939"/>
            <a:ext cx="5826825" cy="3905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816435" y="1795549"/>
            <a:ext cx="50375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4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Коза-дереза</a:t>
            </a: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Були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баба.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Поїхав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ярмарок та й купив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козу.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Привіз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додому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рано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посилає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старшого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 козу пасти. Пас, пас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хлопець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аж до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вечора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й став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гнати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додому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воріт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доганяти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дід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 на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воротях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чоботях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й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питається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—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Кізонько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моя мила,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кізонько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моя люба!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пила,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їла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85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ECF43B"/>
            </a:gs>
            <a:gs pos="99000">
              <a:schemeClr val="accent2">
                <a:lumMod val="40000"/>
                <a:lumOff val="60000"/>
              </a:schemeClr>
            </a:gs>
            <a:gs pos="5000">
              <a:srgbClr val="92D050"/>
            </a:gs>
            <a:gs pos="86000">
              <a:schemeClr val="accent1">
                <a:lumMod val="45000"/>
                <a:lumOff val="55000"/>
              </a:schemeClr>
            </a:gs>
            <a:gs pos="72000">
              <a:srgbClr val="FFFF00"/>
            </a:gs>
            <a:gs pos="21000">
              <a:srgbClr val="F9FC12"/>
            </a:gs>
            <a:gs pos="91000">
              <a:srgbClr val="FFFE02"/>
            </a:gs>
            <a:gs pos="43000">
              <a:schemeClr val="accent2">
                <a:lumMod val="60000"/>
                <a:lumOff val="40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20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231" y="0"/>
            <a:ext cx="11393978" cy="3146961"/>
          </a:xfrm>
        </p:spPr>
        <p:txBody>
          <a:bodyPr>
            <a:normAutofit/>
          </a:bodyPr>
          <a:lstStyle/>
          <a:p>
            <a:r>
              <a:rPr lang="uk-UA" sz="4000" dirty="0" smtClean="0"/>
              <a:t>      </a:t>
            </a:r>
            <a:r>
              <a:rPr lang="uk-UA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веселого експресу</a:t>
            </a:r>
            <a:r>
              <a:rPr lang="uk-UA" sz="4000" b="1" dirty="0" smtClean="0">
                <a:solidFill>
                  <a:srgbClr val="0070C0"/>
                </a:solidFill>
              </a:rPr>
              <a:t/>
            </a:r>
            <a:br>
              <a:rPr lang="uk-UA" sz="4000" b="1" dirty="0" smtClean="0">
                <a:solidFill>
                  <a:srgbClr val="0070C0"/>
                </a:solidFill>
              </a:rPr>
            </a:br>
            <a:r>
              <a:rPr lang="uk-UA" sz="4000" b="1" dirty="0">
                <a:solidFill>
                  <a:srgbClr val="0070C0"/>
                </a:solidFill>
              </a:rPr>
              <a:t/>
            </a:r>
            <a:br>
              <a:rPr lang="uk-UA" sz="4000" b="1" dirty="0">
                <a:solidFill>
                  <a:srgbClr val="0070C0"/>
                </a:solidFill>
              </a:rPr>
            </a:br>
            <a:r>
              <a:rPr lang="uk-UA" sz="4000" dirty="0" smtClean="0"/>
              <a:t>     </a:t>
            </a:r>
            <a:endParaRPr lang="uk-UA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0603" y="251918"/>
            <a:ext cx="7481455" cy="2740664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24"/>
          <a:stretch/>
        </p:blipFill>
        <p:spPr>
          <a:xfrm>
            <a:off x="238676" y="1848402"/>
            <a:ext cx="3358342" cy="4642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56" b="16190"/>
          <a:stretch/>
        </p:blipFill>
        <p:spPr>
          <a:xfrm>
            <a:off x="8845677" y="2001160"/>
            <a:ext cx="3058246" cy="433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6790" y="2295126"/>
            <a:ext cx="4469114" cy="3748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307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</TotalTime>
  <Words>497</Words>
  <Application>Microsoft Office PowerPoint</Application>
  <PresentationFormat>Произвольный</PresentationFormat>
  <Paragraphs>123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Комунальний заклад освіти    « Навчально – виховний комплекс № 102 » середня загальноосвітня школа І – ІІІ ступенів –  дошкільний заклад ( ясла – садок ) комбінованого типу  Дніпровської міської ради  Дитячий табір відпочинку « Струмок » ( червень 2017 р. )    </vt:lpstr>
      <vt:lpstr>          Вас зустрічають</vt:lpstr>
      <vt:lpstr>               Вихователі</vt:lpstr>
      <vt:lpstr>           Заходьте до нас на смаколики…</vt:lpstr>
      <vt:lpstr>                 </vt:lpstr>
      <vt:lpstr>     День знайомства</vt:lpstr>
      <vt:lpstr>                       День індіанця        Конкурсна програма         «Індіанське перо»                                                                                                                                                                                                     День сьогодні такий прекрасний,                                                  І ми зібралися тут не марно.                                                  У спритності, сміливості                                                   будемо змагатися,                                                  Веселитися, танцювати                                                  і посміхатися.                                                  Пора свято наше починати,                                                  Індіанську землю відкривати.        </vt:lpstr>
      <vt:lpstr>                                                    День казки </vt:lpstr>
      <vt:lpstr>      День веселого експресу       </vt:lpstr>
      <vt:lpstr>                День Нептуна   </vt:lpstr>
      <vt:lpstr>                         День туризму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День театру       « Чарівна квітка » </vt:lpstr>
      <vt:lpstr>           День краси « Містер і міс загону »</vt:lpstr>
      <vt:lpstr>      День здоров’я і безпеки </vt:lpstr>
      <vt:lpstr>     День цікавих вражень</vt:lpstr>
      <vt:lpstr>День закриття « Веселі карамелі »</vt:lpstr>
      <vt:lpstr>                                 ГУРТКОВА РОБОТА</vt:lpstr>
      <vt:lpstr>                             РЕЖИМ ДНЯ ТАБОРУ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НВК№102</dc:creator>
  <cp:lastModifiedBy>Admin</cp:lastModifiedBy>
  <cp:revision>265</cp:revision>
  <cp:lastPrinted>2016-06-17T10:34:38Z</cp:lastPrinted>
  <dcterms:created xsi:type="dcterms:W3CDTF">2016-06-10T12:52:39Z</dcterms:created>
  <dcterms:modified xsi:type="dcterms:W3CDTF">2017-06-23T06:06:08Z</dcterms:modified>
</cp:coreProperties>
</file>